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72" r:id="rId11"/>
    <p:sldMasterId id="2147483674" r:id="rId12"/>
    <p:sldMasterId id="2147483676" r:id="rId13"/>
    <p:sldMasterId id="2147483678" r:id="rId14"/>
    <p:sldMasterId id="2147483680" r:id="rId15"/>
    <p:sldMasterId id="2147483682" r:id="rId16"/>
    <p:sldMasterId id="2147483684" r:id="rId17"/>
    <p:sldMasterId id="2147483688" r:id="rId18"/>
    <p:sldMasterId id="2147483690" r:id="rId19"/>
    <p:sldMasterId id="2147483692" r:id="rId20"/>
  </p:sldMasterIdLst>
  <p:sldIdLst>
    <p:sldId id="256" r:id="rId21"/>
    <p:sldId id="257" r:id="rId22"/>
    <p:sldId id="264" r:id="rId23"/>
    <p:sldId id="267" r:id="rId24"/>
    <p:sldId id="273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78" r:id="rId35"/>
    <p:sldId id="288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theme" Target="theme/theme1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1496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1496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1496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14960" y="540000"/>
            <a:ext cx="444780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9;p2"/>
          <p:cNvGrpSpPr/>
          <p:nvPr/>
        </p:nvGrpSpPr>
        <p:grpSpPr>
          <a:xfrm>
            <a:off x="-2229840" y="-1350000"/>
            <a:ext cx="12172320" cy="6221520"/>
            <a:chOff x="-2229840" y="-1350000"/>
            <a:chExt cx="12172320" cy="6221520"/>
          </a:xfrm>
        </p:grpSpPr>
        <p:pic>
          <p:nvPicPr>
            <p:cNvPr id="6" name="Google Shape;10;p2"/>
            <p:cNvPicPr/>
            <p:nvPr/>
          </p:nvPicPr>
          <p:blipFill>
            <a:blip r:embed="rId3"/>
            <a:stretch/>
          </p:blipFill>
          <p:spPr>
            <a:xfrm>
              <a:off x="-2229840" y="-1350000"/>
              <a:ext cx="4767480" cy="4764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4"/>
            <a:stretch/>
          </p:blipFill>
          <p:spPr>
            <a:xfrm>
              <a:off x="6659640" y="1590480"/>
              <a:ext cx="3282840" cy="3281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14960" y="892440"/>
            <a:ext cx="6194520" cy="2129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8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118;p19"/>
          <p:cNvGrpSpPr/>
          <p:nvPr/>
        </p:nvGrpSpPr>
        <p:grpSpPr>
          <a:xfrm>
            <a:off x="-1939320" y="-1333080"/>
            <a:ext cx="12906720" cy="8350200"/>
            <a:chOff x="-1939320" y="-1333080"/>
            <a:chExt cx="12906720" cy="8350200"/>
          </a:xfrm>
        </p:grpSpPr>
        <p:pic>
          <p:nvPicPr>
            <p:cNvPr id="29" name="Google Shape;119;p19"/>
            <p:cNvPicPr/>
            <p:nvPr/>
          </p:nvPicPr>
          <p:blipFill>
            <a:blip r:embed="rId3"/>
            <a:stretch/>
          </p:blipFill>
          <p:spPr>
            <a:xfrm>
              <a:off x="-1939320" y="3196440"/>
              <a:ext cx="3822480" cy="3820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" name="Google Shape;120;p19"/>
            <p:cNvPicPr/>
            <p:nvPr/>
          </p:nvPicPr>
          <p:blipFill>
            <a:blip r:embed="rId4"/>
            <a:stretch/>
          </p:blipFill>
          <p:spPr>
            <a:xfrm>
              <a:off x="7584840" y="-1333080"/>
              <a:ext cx="3382560" cy="3381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130;p21"/>
          <p:cNvGrpSpPr/>
          <p:nvPr/>
        </p:nvGrpSpPr>
        <p:grpSpPr>
          <a:xfrm>
            <a:off x="-624240" y="-2020680"/>
            <a:ext cx="11368440" cy="8125200"/>
            <a:chOff x="-624240" y="-2020680"/>
            <a:chExt cx="11368440" cy="8125200"/>
          </a:xfrm>
        </p:grpSpPr>
        <p:pic>
          <p:nvPicPr>
            <p:cNvPr id="43" name="Google Shape;131;p21"/>
            <p:cNvPicPr/>
            <p:nvPr/>
          </p:nvPicPr>
          <p:blipFill>
            <a:blip r:embed="rId3"/>
            <a:stretch/>
          </p:blipFill>
          <p:spPr>
            <a:xfrm>
              <a:off x="5718960" y="-2020680"/>
              <a:ext cx="5025240" cy="5022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" name="Google Shape;132;p21"/>
            <p:cNvPicPr/>
            <p:nvPr/>
          </p:nvPicPr>
          <p:blipFill>
            <a:blip r:embed="rId4"/>
            <a:stretch/>
          </p:blipFill>
          <p:spPr>
            <a:xfrm>
              <a:off x="-624240" y="3111840"/>
              <a:ext cx="2994120" cy="299268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134;p22"/>
          <p:cNvPicPr/>
          <p:nvPr/>
        </p:nvPicPr>
        <p:blipFill>
          <a:blip r:embed="rId3"/>
          <a:srcRect l="18" r="30"/>
          <a:stretch/>
        </p:blipFill>
        <p:spPr>
          <a:xfrm>
            <a:off x="-2355120" y="-1761480"/>
            <a:ext cx="5143320" cy="5143320"/>
          </a:xfrm>
          <a:prstGeom prst="rect">
            <a:avLst/>
          </a:prstGeom>
          <a:ln w="0">
            <a:noFill/>
          </a:ln>
        </p:spPr>
      </p:pic>
      <p:sp>
        <p:nvSpPr>
          <p:cNvPr id="46" name="Google Shape;135;p22"/>
          <p:cNvSpPr/>
          <p:nvPr/>
        </p:nvSpPr>
        <p:spPr>
          <a:xfrm>
            <a:off x="7530120" y="4827960"/>
            <a:ext cx="1858320" cy="19152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9191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7680" bIns="6768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14960" y="894600"/>
            <a:ext cx="4046400" cy="556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14960" y="1451880"/>
            <a:ext cx="4046400" cy="294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49" name="Google Shape;22;p4"/>
          <p:cNvCxnSpPr/>
          <p:nvPr/>
        </p:nvCxnSpPr>
        <p:spPr>
          <a:xfrm>
            <a:off x="0" y="274320"/>
            <a:ext cx="381960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  <a:tailEnd type="triangle" w="med" len="med"/>
          </a:ln>
        </p:spPr>
      </p:cxnSp>
      <p:pic>
        <p:nvPicPr>
          <p:cNvPr id="50" name="Google Shape;23;p4"/>
          <p:cNvPicPr/>
          <p:nvPr/>
        </p:nvPicPr>
        <p:blipFill>
          <a:blip r:embed="rId3"/>
          <a:stretch/>
        </p:blipFill>
        <p:spPr>
          <a:xfrm>
            <a:off x="7191000" y="3300120"/>
            <a:ext cx="4077000" cy="407520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31;p6"/>
          <p:cNvPicPr/>
          <p:nvPr/>
        </p:nvPicPr>
        <p:blipFill>
          <a:blip r:embed="rId3"/>
          <a:stretch/>
        </p:blipFill>
        <p:spPr>
          <a:xfrm>
            <a:off x="6647040" y="-1329840"/>
            <a:ext cx="3822480" cy="382068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9" name="Google Shape;33;p6"/>
          <p:cNvSpPr/>
          <p:nvPr/>
        </p:nvSpPr>
        <p:spPr>
          <a:xfrm>
            <a:off x="-288000" y="4704480"/>
            <a:ext cx="1913040" cy="27396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9191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332172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22852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0" strike="noStrike" spc="-1">
                <a:solidFill>
                  <a:schemeClr val="dk1"/>
                </a:solidFill>
                <a:latin typeface="Playfair Display"/>
                <a:ea typeface="Playfair Display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2;p13"/>
          <p:cNvPicPr/>
          <p:nvPr/>
        </p:nvPicPr>
        <p:blipFill>
          <a:blip r:embed="rId3"/>
          <a:stretch/>
        </p:blipFill>
        <p:spPr>
          <a:xfrm>
            <a:off x="-2095200" y="-2619720"/>
            <a:ext cx="5145480" cy="51433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44920" y="3360240"/>
            <a:ext cx="7454160" cy="53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56;p14"/>
          <p:cNvPicPr/>
          <p:nvPr/>
        </p:nvPicPr>
        <p:blipFill>
          <a:blip r:embed="rId3"/>
          <a:srcRect l="18" r="30"/>
          <a:stretch/>
        </p:blipFill>
        <p:spPr>
          <a:xfrm>
            <a:off x="5641200" y="-1752840"/>
            <a:ext cx="5143320" cy="514332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68;p15"/>
          <p:cNvGrpSpPr/>
          <p:nvPr/>
        </p:nvGrpSpPr>
        <p:grpSpPr>
          <a:xfrm>
            <a:off x="-2980080" y="-2407320"/>
            <a:ext cx="14973120" cy="9950760"/>
            <a:chOff x="-2980080" y="-2407320"/>
            <a:chExt cx="14973120" cy="9950760"/>
          </a:xfrm>
        </p:grpSpPr>
        <p:pic>
          <p:nvPicPr>
            <p:cNvPr id="13" name="Google Shape;69;p15"/>
            <p:cNvPicPr/>
            <p:nvPr/>
          </p:nvPicPr>
          <p:blipFill>
            <a:blip r:embed="rId3"/>
            <a:stretch/>
          </p:blipFill>
          <p:spPr>
            <a:xfrm>
              <a:off x="6847560" y="-2407320"/>
              <a:ext cx="514548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" name="Google Shape;70;p15"/>
            <p:cNvPicPr/>
            <p:nvPr/>
          </p:nvPicPr>
          <p:blipFill>
            <a:blip r:embed="rId4"/>
            <a:stretch/>
          </p:blipFill>
          <p:spPr>
            <a:xfrm>
              <a:off x="-2980080" y="2400120"/>
              <a:ext cx="5145480" cy="5143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81;p16"/>
          <p:cNvPicPr/>
          <p:nvPr/>
        </p:nvPicPr>
        <p:blipFill>
          <a:blip r:embed="rId3"/>
          <a:srcRect l="18" r="30"/>
          <a:stretch/>
        </p:blipFill>
        <p:spPr>
          <a:xfrm>
            <a:off x="-2355120" y="-1761480"/>
            <a:ext cx="5143320" cy="514332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807840" y="3018600"/>
            <a:ext cx="630720" cy="6307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1" i="1" strike="noStrike" spc="-1">
                <a:solidFill>
                  <a:schemeClr val="dk1"/>
                </a:solidFill>
                <a:latin typeface="Playfair Display"/>
                <a:ea typeface="Playfair Display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title"/>
          </p:nvPr>
        </p:nvSpPr>
        <p:spPr>
          <a:xfrm>
            <a:off x="3447360" y="3018600"/>
            <a:ext cx="630720" cy="6307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1" i="1" strike="noStrike" spc="-1">
                <a:solidFill>
                  <a:schemeClr val="dk1"/>
                </a:solidFill>
                <a:latin typeface="Playfair Display"/>
                <a:ea typeface="Playfair Display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title"/>
          </p:nvPr>
        </p:nvSpPr>
        <p:spPr>
          <a:xfrm>
            <a:off x="6086880" y="3018600"/>
            <a:ext cx="630720" cy="6307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1" i="1" strike="noStrike" spc="-1">
                <a:solidFill>
                  <a:schemeClr val="dk1"/>
                </a:solidFill>
                <a:latin typeface="Playfair Display"/>
                <a:ea typeface="Playfair Display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title"/>
          </p:nvPr>
        </p:nvSpPr>
        <p:spPr>
          <a:xfrm>
            <a:off x="2127600" y="1207080"/>
            <a:ext cx="630720" cy="6307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1" i="1" strike="noStrike" spc="-1">
                <a:solidFill>
                  <a:schemeClr val="dk1"/>
                </a:solidFill>
                <a:latin typeface="Playfair Display"/>
                <a:ea typeface="Playfair Display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6"/>
          <p:cNvSpPr>
            <a:spLocks noGrp="1"/>
          </p:cNvSpPr>
          <p:nvPr>
            <p:ph type="title"/>
          </p:nvPr>
        </p:nvSpPr>
        <p:spPr>
          <a:xfrm>
            <a:off x="4767480" y="1207080"/>
            <a:ext cx="630720" cy="6307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400" b="1" i="1" strike="noStrike" spc="-1">
                <a:solidFill>
                  <a:schemeClr val="dk1"/>
                </a:solidFill>
                <a:latin typeface="Playfair Display"/>
                <a:ea typeface="Playfair Display"/>
              </a:rPr>
              <a:t>xx%</a:t>
            </a:r>
            <a:endParaRPr lang="fr-FR" sz="2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Google Shape;98;p16"/>
          <p:cNvSpPr/>
          <p:nvPr/>
        </p:nvSpPr>
        <p:spPr>
          <a:xfrm>
            <a:off x="7530120" y="4827960"/>
            <a:ext cx="1858320" cy="19152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19191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67680" bIns="6768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00;p17"/>
          <p:cNvPicPr/>
          <p:nvPr/>
        </p:nvPicPr>
        <p:blipFill>
          <a:blip r:embed="rId3"/>
          <a:stretch/>
        </p:blipFill>
        <p:spPr>
          <a:xfrm>
            <a:off x="6743160" y="-2729160"/>
            <a:ext cx="5145480" cy="514332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pic>
        <p:nvPicPr>
          <p:cNvPr id="27" name="Google Shape;116;p18"/>
          <p:cNvPicPr/>
          <p:nvPr/>
        </p:nvPicPr>
        <p:blipFill>
          <a:blip r:embed="rId3"/>
          <a:stretch/>
        </p:blipFill>
        <p:spPr>
          <a:xfrm>
            <a:off x="6686640" y="2702880"/>
            <a:ext cx="4448880" cy="44467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14240" y="895320"/>
            <a:ext cx="6190920" cy="2133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500" b="0" strike="noStrike" spc="-1" dirty="0">
                <a:solidFill>
                  <a:schemeClr val="dk1"/>
                </a:solidFill>
                <a:latin typeface="Playfair Display"/>
                <a:ea typeface="Playfair Display"/>
              </a:rPr>
              <a:t>Российский рынок ценных бумаг</a:t>
            </a:r>
            <a:endParaRPr lang="fr-FR" sz="55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4600440" y="3714840"/>
            <a:ext cx="3828600" cy="523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335" lnSpcReduction="2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Montserrat"/>
                <a:ea typeface="Montserrat"/>
              </a:rPr>
              <a:t>Ключевые посредники и перспективы развития в 2025 году</a:t>
            </a:r>
            <a:endParaRPr lang="en-US" sz="1400" b="0" strike="noStrike" spc="-1">
              <a:solidFill>
                <a:srgbClr val="000000"/>
              </a:solidFill>
              <a:latin typeface="OpenSymbol"/>
            </a:endParaRPr>
          </a:p>
        </p:txBody>
      </p:sp>
      <p:cxnSp>
        <p:nvCxnSpPr>
          <p:cNvPr id="73" name="Google Shape;148;p26"/>
          <p:cNvCxnSpPr/>
          <p:nvPr/>
        </p:nvCxnSpPr>
        <p:spPr>
          <a:xfrm>
            <a:off x="4974120" y="3492000"/>
            <a:ext cx="3452040" cy="360"/>
          </a:xfrm>
          <a:prstGeom prst="straightConnector1">
            <a:avLst/>
          </a:prstGeom>
          <a:ln w="9525">
            <a:solidFill>
              <a:srgbClr val="191919"/>
            </a:solidFill>
            <a:round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900" b="0" strike="noStrike" spc="-1" dirty="0">
                <a:latin typeface="Playfair Display"/>
                <a:ea typeface="Playfair Display"/>
              </a:rPr>
              <a:t>ESG-</a:t>
            </a:r>
            <a:r>
              <a:rPr lang="ru-RU" sz="1900" b="0" strike="noStrike" spc="-1" dirty="0">
                <a:latin typeface="Playfair Display"/>
                <a:ea typeface="Playfair Display"/>
              </a:rPr>
              <a:t>инвестиции и </a:t>
            </a:r>
            <a:r>
              <a:rPr lang="ru-RU" sz="1900" b="0" strike="noStrike" spc="-1" dirty="0" err="1">
                <a:latin typeface="Playfair Display"/>
                <a:ea typeface="Playfair Display"/>
              </a:rPr>
              <a:t>зеленые</a:t>
            </a:r>
            <a:r>
              <a:rPr lang="ru-RU" sz="1900" b="0" strike="noStrike" spc="-1" dirty="0">
                <a:latin typeface="Playfair Display"/>
                <a:ea typeface="Playfair Display"/>
              </a:rPr>
              <a:t> облигации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Рост интереса к устойчивому развитию поддерживает рынок </a:t>
            </a:r>
            <a:r>
              <a:rPr lang="ru-RU" sz="1200" b="0" strike="noStrike" spc="-1" dirty="0" err="1">
                <a:latin typeface="Montserrat" panose="00000500000000000000" pitchFamily="2" charset="-52"/>
              </a:rPr>
              <a:t>зеленых</a:t>
            </a:r>
            <a:r>
              <a:rPr lang="ru-RU" sz="1200" b="0" strike="noStrike" spc="-1" dirty="0">
                <a:latin typeface="Montserrat" panose="00000500000000000000" pitchFamily="2" charset="-52"/>
              </a:rPr>
              <a:t> облигаций: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Объем </a:t>
            </a:r>
            <a:r>
              <a:rPr lang="ru-RU" sz="1200" b="0" strike="noStrike" spc="-1" dirty="0" err="1">
                <a:latin typeface="Montserrat" panose="00000500000000000000" pitchFamily="2" charset="-52"/>
                <a:ea typeface="Montserrat"/>
              </a:rPr>
              <a:t>зеленых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 облигаций: 223 млрд рублей в 2025 году.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Доля ESG-активов: 7% в портфелях, доходность 12,5% годовых.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Пример: «</a:t>
            </a:r>
            <a:r>
              <a:rPr lang="ru-RU" sz="1200" b="0" strike="noStrike" spc="-1" dirty="0" err="1">
                <a:latin typeface="Montserrat" panose="00000500000000000000" pitchFamily="2" charset="-52"/>
                <a:ea typeface="Montserrat"/>
              </a:rPr>
              <a:t>Россети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» привлекли 20 млрд рублей на проекты ВИЭ.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  <p:sp>
        <p:nvSpPr>
          <p:cNvPr id="141" name="Google Shape;244;p34"/>
          <p:cNvSpPr/>
          <p:nvPr/>
        </p:nvSpPr>
        <p:spPr>
          <a:xfrm>
            <a:off x="5016598" y="53523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112188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900" b="0" strike="noStrike" spc="-1" dirty="0">
                <a:latin typeface="Playfair Display"/>
                <a:ea typeface="Playfair Display"/>
              </a:rPr>
              <a:t>Демографические тренды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 err="1">
                <a:latin typeface="Montserrat" panose="00000500000000000000" pitchFamily="2" charset="-52"/>
              </a:rPr>
              <a:t>Молодежь</a:t>
            </a:r>
            <a:r>
              <a:rPr lang="ru-RU" sz="1200" b="0" strike="noStrike" spc="-1" dirty="0">
                <a:latin typeface="Montserrat" panose="00000500000000000000" pitchFamily="2" charset="-52"/>
              </a:rPr>
              <a:t> (18–30 лет) становится драйвером роста, повышая волатильность портфелей: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 Доля молодых инвесторов: 25% в 2024 году.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Средний портфель </a:t>
            </a:r>
            <a:r>
              <a:rPr lang="ru-RU" sz="1200" b="0" strike="noStrike" spc="-1" dirty="0" err="1">
                <a:latin typeface="Montserrat" panose="00000500000000000000" pitchFamily="2" charset="-52"/>
                <a:ea typeface="Montserrat"/>
              </a:rPr>
              <a:t>молодежи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: 50 тыс. рублей (+15% к 2023 году).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Образовательные программы: 1 млн молодых пользователей.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  <p:sp>
        <p:nvSpPr>
          <p:cNvPr id="141" name="Google Shape;244;p34"/>
          <p:cNvSpPr/>
          <p:nvPr/>
        </p:nvSpPr>
        <p:spPr>
          <a:xfrm>
            <a:off x="5016598" y="53523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04530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900" b="0" strike="noStrike" spc="-1" dirty="0">
                <a:latin typeface="Playfair Display"/>
                <a:ea typeface="Playfair Display"/>
              </a:rPr>
              <a:t>Вызовы рынка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Санкции, высокая ставка и низкая финансовая грамотность ограничивают рост: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Санкции: доля иностранных активов снизилась до 8,3% в 2023 году.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Финансовая грамотность: только 30% россиян понимают инвестиции.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Ключевая ставка (18%): снижает спрос на длинные ОФЗ.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  <p:sp>
        <p:nvSpPr>
          <p:cNvPr id="141" name="Google Shape;244;p34"/>
          <p:cNvSpPr/>
          <p:nvPr/>
        </p:nvSpPr>
        <p:spPr>
          <a:xfrm>
            <a:off x="5016598" y="53523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4493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900" b="0" strike="noStrike" spc="-1" dirty="0">
                <a:latin typeface="Playfair Display"/>
                <a:ea typeface="Playfair Display"/>
              </a:rPr>
              <a:t>Перспективы на 2025 год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Цифровизация, рост IPO и </a:t>
            </a:r>
            <a:r>
              <a:rPr lang="ru-RU" sz="1200" b="0" strike="noStrike" spc="-1" dirty="0" err="1">
                <a:latin typeface="Montserrat" panose="00000500000000000000" pitchFamily="2" charset="-52"/>
              </a:rPr>
              <a:t>зеленых</a:t>
            </a:r>
            <a:r>
              <a:rPr lang="ru-RU" sz="1200" b="0" strike="noStrike" spc="-1" dirty="0">
                <a:latin typeface="Montserrat" panose="00000500000000000000" pitchFamily="2" charset="-52"/>
              </a:rPr>
              <a:t> облигаций поддержат рынок.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Прогнозы: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Объем торгов акциями: 25 трлн рублей (+15% к 2024 году).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 err="1">
                <a:latin typeface="Montserrat" panose="00000500000000000000" pitchFamily="2" charset="-52"/>
                <a:ea typeface="Montserrat"/>
              </a:rPr>
              <a:t>Зеленые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 облигации: 100 млрд рублей.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ЦФА: рост до 200 млрд рублей.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  <p:sp>
        <p:nvSpPr>
          <p:cNvPr id="141" name="Google Shape;244;p34"/>
          <p:cNvSpPr/>
          <p:nvPr/>
        </p:nvSpPr>
        <p:spPr>
          <a:xfrm>
            <a:off x="5016598" y="53523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2419886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900" b="0" strike="noStrike" spc="-1" dirty="0">
                <a:latin typeface="Playfair Display"/>
                <a:ea typeface="Playfair Display"/>
              </a:rPr>
              <a:t>Рекомендации для развития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Прозрачность, инфраструктура и образование — ключ к устойчивому росту.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200" spc="-1" dirty="0">
              <a:latin typeface="Montserrat" panose="00000500000000000000" pitchFamily="2" charset="-52"/>
              <a:ea typeface="Montserra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Рекомендации: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 Усилить образовательные программы (3 млн участников в 2024 году).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Внедрить </a:t>
            </a:r>
            <a:r>
              <a:rPr lang="ru-RU" sz="1200" b="0" strike="noStrike" spc="-1" dirty="0" err="1">
                <a:latin typeface="Montserrat" panose="00000500000000000000" pitchFamily="2" charset="-52"/>
                <a:ea typeface="Montserrat"/>
              </a:rPr>
              <a:t>блокчейн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 для </a:t>
            </a:r>
            <a:r>
              <a:rPr lang="ru-RU" sz="1200" b="0" strike="noStrike" spc="-1" dirty="0" err="1">
                <a:latin typeface="Montserrat" panose="00000500000000000000" pitchFamily="2" charset="-52"/>
                <a:ea typeface="Montserrat"/>
              </a:rPr>
              <a:t>учета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 активов (-5–7% транзакционных издержек).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Развивать рынок IPO и ЦФА (потенциал 200 млрд рублей).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  <p:sp>
        <p:nvSpPr>
          <p:cNvPr id="141" name="Google Shape;244;p34"/>
          <p:cNvSpPr/>
          <p:nvPr/>
        </p:nvSpPr>
        <p:spPr>
          <a:xfrm>
            <a:off x="5016598" y="53523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63921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244;p34"/>
          <p:cNvSpPr/>
          <p:nvPr/>
        </p:nvSpPr>
        <p:spPr>
          <a:xfrm>
            <a:off x="5016600" y="53496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69903EBA-7E14-4A05-9896-97AC8AAE9851}"/>
              </a:ext>
            </a:extLst>
          </p:cNvPr>
          <p:cNvSpPr txBox="1">
            <a:spLocks/>
          </p:cNvSpPr>
          <p:nvPr/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900" spc="-1" dirty="0">
                <a:latin typeface="Playfair Display"/>
                <a:ea typeface="Playfair Display"/>
              </a:rPr>
              <a:t>Заключение</a:t>
            </a:r>
            <a:endParaRPr lang="fr-FR" sz="1900" spc="-1" dirty="0">
              <a:latin typeface="Arial"/>
            </a:endParaRPr>
          </a:p>
        </p:txBody>
      </p:sp>
      <p:sp>
        <p:nvSpPr>
          <p:cNvPr id="10" name="PlaceHolder 2">
            <a:extLst>
              <a:ext uri="{FF2B5EF4-FFF2-40B4-BE49-F238E27FC236}">
                <a16:creationId xmlns:a16="http://schemas.microsoft.com/office/drawing/2014/main" id="{0544A239-DDF3-4506-9F12-8E44D62CE67B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Рынок </a:t>
            </a:r>
            <a:r>
              <a:rPr lang="ru-RU" sz="1200" b="0" strike="noStrike" spc="-1" dirty="0" err="1">
                <a:latin typeface="Montserrat" panose="00000500000000000000" pitchFamily="2" charset="-52"/>
              </a:rPr>
              <a:t>растет</a:t>
            </a:r>
            <a:r>
              <a:rPr lang="ru-RU" sz="1200" b="0" strike="noStrike" spc="-1" dirty="0">
                <a:latin typeface="Montserrat" panose="00000500000000000000" pitchFamily="2" charset="-52"/>
              </a:rPr>
              <a:t> за </a:t>
            </a:r>
            <a:r>
              <a:rPr lang="ru-RU" sz="1200" b="0" strike="noStrike" spc="-1" dirty="0" err="1">
                <a:latin typeface="Montserrat" panose="00000500000000000000" pitchFamily="2" charset="-52"/>
              </a:rPr>
              <a:t>счет</a:t>
            </a:r>
            <a:r>
              <a:rPr lang="ru-RU" sz="1200" b="0" strike="noStrike" spc="-1" dirty="0">
                <a:latin typeface="Montserrat" panose="00000500000000000000" pitchFamily="2" charset="-52"/>
              </a:rPr>
              <a:t> цифровизации и активности розничных инвесторов, но требует инноваций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Ключевые выводы: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Лидеры рынка: Т-Инвестиции (23%), ФИНАМ (20%), БКС (17,8%).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Технологии (ИИ, </a:t>
            </a:r>
            <a:r>
              <a:rPr lang="ru-RU" sz="1200" b="0" strike="noStrike" spc="-1" dirty="0" err="1">
                <a:latin typeface="Montserrat" panose="00000500000000000000" pitchFamily="2" charset="-52"/>
                <a:ea typeface="Montserrat"/>
              </a:rPr>
              <a:t>блокчейн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) и ESG-инвестиции — драйверы роста.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Вызовы: санкции, высокая ставка, низкая финансовая грамотность.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CB5924-1B88-43B4-8E16-2559126D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17" y="2042550"/>
            <a:ext cx="7143166" cy="1058400"/>
          </a:xfrm>
        </p:spPr>
        <p:txBody>
          <a:bodyPr/>
          <a:lstStyle/>
          <a:p>
            <a:pPr algn="ctr"/>
            <a:r>
              <a:rPr lang="ru-RU" sz="4400" b="0" strike="noStrike" spc="-1" dirty="0">
                <a:solidFill>
                  <a:schemeClr val="dk1"/>
                </a:solidFill>
                <a:latin typeface="Playfair Display"/>
                <a:ea typeface="Playfair Display"/>
              </a:rPr>
              <a:t>Спасибо 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23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1094" y="895320"/>
            <a:ext cx="4909444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800" b="0" strike="noStrike" spc="-1" dirty="0">
                <a:solidFill>
                  <a:schemeClr val="dk1"/>
                </a:solidFill>
                <a:latin typeface="Playfair Display"/>
                <a:ea typeface="Playfair Display"/>
              </a:rPr>
              <a:t>Цели и задачи исследования</a:t>
            </a:r>
            <a:endParaRPr lang="fr-FR" sz="1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1094" y="1447919"/>
            <a:ext cx="4909444" cy="359225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r>
              <a:rPr lang="ru-RU" sz="12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Цель: изучить состояние российского рынка ценных бумаг, роль фондовых посредников и перспективы развития в условиях макроэкономических и регуляторных изменений.</a:t>
            </a:r>
          </a:p>
          <a:p>
            <a:pPr indent="0">
              <a:spcBef>
                <a:spcPts val="1417"/>
              </a:spcBef>
              <a:buNone/>
            </a:pPr>
            <a:r>
              <a:rPr lang="ru-RU" sz="12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Задачи:</a:t>
            </a:r>
          </a:p>
          <a:p>
            <a:pPr marL="285750" indent="-285750"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ru-RU" sz="12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Проанализировать позиции крупнейших брокеров и банков.</a:t>
            </a:r>
          </a:p>
          <a:p>
            <a:pPr marL="285750" indent="-285750"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ru-RU" sz="12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Оценить влияние технологий и цифровизации.</a:t>
            </a:r>
          </a:p>
          <a:p>
            <a:pPr marL="285750" indent="-285750"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ru-RU" sz="12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Рассмотреть макроэкономические факторы и регуляторные изменения.</a:t>
            </a:r>
          </a:p>
          <a:p>
            <a:pPr marL="285750" indent="-285750">
              <a:spcBef>
                <a:spcPts val="1417"/>
              </a:spcBef>
              <a:buFont typeface="Arial" panose="020B0604020202020204" pitchFamily="34" charset="0"/>
              <a:buChar char="•"/>
            </a:pPr>
            <a:r>
              <a:rPr lang="ru-RU" sz="12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Выявить ключевые тренды и вызовы на 2025 год.</a:t>
            </a:r>
          </a:p>
          <a:p>
            <a:pPr indent="0">
              <a:spcBef>
                <a:spcPts val="1417"/>
              </a:spcBef>
              <a:buNone/>
            </a:pPr>
            <a:endParaRPr lang="ru-RU" sz="1400" spc="-1" dirty="0">
              <a:solidFill>
                <a:schemeClr val="dk1"/>
              </a:solidFill>
              <a:latin typeface="Montserrat"/>
              <a:ea typeface="Montserrat"/>
            </a:endParaRPr>
          </a:p>
        </p:txBody>
      </p:sp>
      <p:sp>
        <p:nvSpPr>
          <p:cNvPr id="76" name="Google Shape;244;p34"/>
          <p:cNvSpPr/>
          <p:nvPr/>
        </p:nvSpPr>
        <p:spPr>
          <a:xfrm>
            <a:off x="5016600" y="53496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214313" y="1447560"/>
            <a:ext cx="4547767" cy="3160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/>
                <a:ea typeface="Montserrat"/>
              </a:rPr>
              <a:t>Рынок демонстрирует устойчивый рост, несмотря на санкции и высокую ключевую ставку (18% с декабря 2024 года)</a:t>
            </a:r>
            <a:r>
              <a:rPr lang="en-US" sz="1200" b="0" strike="noStrike" spc="-1" dirty="0">
                <a:latin typeface="Montserrat"/>
                <a:ea typeface="Montserrat"/>
              </a:rPr>
              <a:t>:</a:t>
            </a:r>
            <a:endParaRPr lang="en-US" sz="1200" b="0" strike="noStrike" spc="-1" dirty="0">
              <a:solidFill>
                <a:schemeClr val="dk1"/>
              </a:solidFill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1200" b="0" strike="noStrike" spc="-1" dirty="0">
              <a:solidFill>
                <a:schemeClr val="dk1"/>
              </a:solidFill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Объем торгов на Московской бирже в 2024 году: 98,7 трлн рублей (+15% к 2023 году).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 dirty="0">
              <a:solidFill>
                <a:schemeClr val="dk1"/>
              </a:solidFill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Структура: 62% — акции, 30% — облигации, 8% — производные инструменты.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 dirty="0">
              <a:solidFill>
                <a:schemeClr val="dk1"/>
              </a:solidFill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solidFill>
                  <a:schemeClr val="dk1"/>
                </a:solidFill>
                <a:latin typeface="Montserrat"/>
                <a:ea typeface="Montserrat"/>
              </a:rPr>
              <a:t>Клиентов на брокерском обслуживании: 48,2 млн, активы: 9,8 трлн рублей.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Google Shape;244;p34"/>
          <p:cNvSpPr/>
          <p:nvPr/>
        </p:nvSpPr>
        <p:spPr>
          <a:xfrm>
            <a:off x="5016600" y="53496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68D129FD-6CF4-4A62-BBAE-480AFDFE1017}"/>
              </a:ext>
            </a:extLst>
          </p:cNvPr>
          <p:cNvSpPr txBox="1">
            <a:spLocks/>
          </p:cNvSpPr>
          <p:nvPr/>
        </p:nvSpPr>
        <p:spPr>
          <a:xfrm>
            <a:off x="71094" y="895320"/>
            <a:ext cx="4909444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200" b="0" strike="noStrike" spc="-1" dirty="0">
                <a:latin typeface="Playfair Display"/>
                <a:ea typeface="Playfair Display"/>
              </a:rPr>
              <a:t> Обзор российского рынка ценных бумаг</a:t>
            </a:r>
            <a:endParaRPr lang="fr-FR" sz="3000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19456" y="895320"/>
            <a:ext cx="4797144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900" b="0" strike="noStrike" spc="-1" dirty="0">
                <a:latin typeface="Playfair Display"/>
                <a:ea typeface="Playfair Display"/>
              </a:rPr>
              <a:t>Роль фондовых посредников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208472" y="1447920"/>
            <a:ext cx="4808128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" b="0" strike="noStrike" spc="-1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</a:rPr>
              <a:t>Брокеры и дилеры обеспечивают ликвидность рынка, создавая доступ для инвесторов к финансовым инструментам</a:t>
            </a:r>
            <a:r>
              <a:rPr lang="ru-RU" sz="1200" b="0" strike="noStrike" spc="-1" dirty="0">
                <a:solidFill>
                  <a:schemeClr val="dk1"/>
                </a:solidFill>
                <a:latin typeface="Montserrat" panose="00000500000000000000" pitchFamily="2" charset="-52"/>
                <a:ea typeface="Montserrat"/>
              </a:rPr>
              <a:t>:</a:t>
            </a:r>
            <a:endParaRPr lang="en" sz="1200" b="0" strike="noStrike" spc="-1" dirty="0">
              <a:solidFill>
                <a:schemeClr val="dk1"/>
              </a:solidFill>
              <a:latin typeface="Montserrat" panose="00000500000000000000" pitchFamily="2" charset="-52"/>
              <a:ea typeface="Montserrat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ru-RU" sz="1200" b="0" strike="noStrike" spc="-1" dirty="0">
              <a:solidFill>
                <a:schemeClr val="dk1"/>
              </a:solidFill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0000"/>
                </a:solidFill>
                <a:latin typeface="Montserrat" panose="00000500000000000000" pitchFamily="2" charset="-52"/>
              </a:rPr>
              <a:t>528 профессиональных участников рынка, 62% — брокеры и банки.</a:t>
            </a:r>
            <a:endParaRPr lang="en-US" sz="1200" b="0" strike="noStrike" spc="-1" dirty="0">
              <a:solidFill>
                <a:srgbClr val="00000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 dirty="0">
              <a:solidFill>
                <a:srgbClr val="000000"/>
              </a:solidFill>
              <a:latin typeface="Montserrat" panose="00000500000000000000" pitchFamily="2" charset="-5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0000"/>
                </a:solidFill>
                <a:latin typeface="Montserrat" panose="00000500000000000000" pitchFamily="2" charset="-52"/>
              </a:rPr>
              <a:t>Брокеры работают за комиссию, дилеры — на спреде, банки интегрируют услуги.</a:t>
            </a:r>
            <a:endParaRPr lang="en-US" sz="1200" b="0" strike="noStrike" spc="-1" dirty="0">
              <a:solidFill>
                <a:srgbClr val="000000"/>
              </a:solidFill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 dirty="0">
              <a:solidFill>
                <a:srgbClr val="000000"/>
              </a:solidFill>
              <a:latin typeface="Montserrat" panose="00000500000000000000" pitchFamily="2" charset="-5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0000"/>
                </a:solidFill>
                <a:latin typeface="Montserrat" panose="00000500000000000000" pitchFamily="2" charset="-52"/>
              </a:rPr>
              <a:t>Средний объем сделок на клиента: 290 тыс. рублей (+8% к 2023 году).</a:t>
            </a:r>
            <a:endParaRPr lang="fr-FR" sz="1200" b="0" strike="noStrike" spc="-1" dirty="0">
              <a:solidFill>
                <a:srgbClr val="000000"/>
              </a:solidFill>
              <a:latin typeface="Montserrat" panose="00000500000000000000" pitchFamily="2" charset="-52"/>
            </a:endParaRPr>
          </a:p>
        </p:txBody>
      </p:sp>
      <p:sp>
        <p:nvSpPr>
          <p:cNvPr id="109" name="Google Shape;244;p34"/>
          <p:cNvSpPr/>
          <p:nvPr/>
        </p:nvSpPr>
        <p:spPr>
          <a:xfrm>
            <a:off x="5016600" y="53496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164306" y="1447920"/>
            <a:ext cx="4852294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«Т-Инвестиции», «ФИНАМ», «БКС», «Сбербанк», «ВТБ» и «Альфа-Банк» доминируют на рынке:</a:t>
            </a:r>
            <a:endParaRPr lang="en-US" sz="1200" b="0" strike="noStrike" spc="-1" dirty="0"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1200" b="0" strike="noStrike" spc="-1" dirty="0"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/>
                <a:ea typeface="Montserrat"/>
              </a:rPr>
              <a:t>Т-Инвестиции: 12,7 млн клиентов, 2,2 трлн рублей, 23% рынка.</a:t>
            </a:r>
            <a:endParaRPr lang="en-US" sz="1200" b="0" strike="noStrike" spc="-1" dirty="0"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/>
                <a:ea typeface="Montserrat"/>
              </a:rPr>
              <a:t>ФИНАМ: 8,9 млн клиентов, 1,9 трлн рублей, 20% рынка.</a:t>
            </a:r>
            <a:endParaRPr lang="en-US" sz="1200" b="0" strike="noStrike" spc="-1" dirty="0"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/>
                <a:ea typeface="Montserrat"/>
              </a:rPr>
              <a:t>БКС: 8 млн клиентов, 1,7 трлн рублей, 17,8% рынка.</a:t>
            </a:r>
            <a:endParaRPr lang="en-US" sz="1200" b="0" strike="noStrike" spc="-1" dirty="0"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/>
                <a:ea typeface="Montserrat"/>
              </a:rPr>
              <a:t>Сбербанк: 10,2 млн клиентов, 1,6 трлн рублей, 16,7% рынка.</a:t>
            </a:r>
            <a:endParaRPr lang="fr-FR" sz="1200" b="0" strike="noStrike" spc="-1" dirty="0">
              <a:latin typeface="Arial"/>
            </a:endParaRPr>
          </a:p>
        </p:txBody>
      </p:sp>
      <p:sp>
        <p:nvSpPr>
          <p:cNvPr id="128" name="Google Shape;244;p34"/>
          <p:cNvSpPr/>
          <p:nvPr/>
        </p:nvSpPr>
        <p:spPr>
          <a:xfrm>
            <a:off x="5016600" y="53496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A5F4EA14-EB73-42EA-B972-750C0139EC6A}"/>
              </a:ext>
            </a:extLst>
          </p:cNvPr>
          <p:cNvSpPr txBox="1">
            <a:spLocks/>
          </p:cNvSpPr>
          <p:nvPr/>
        </p:nvSpPr>
        <p:spPr>
          <a:xfrm>
            <a:off x="164307" y="895320"/>
            <a:ext cx="4852294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900" b="0" strike="noStrike" spc="-1" dirty="0">
                <a:latin typeface="Playfair Display"/>
                <a:ea typeface="Playfair Display"/>
              </a:rPr>
              <a:t>Крупнейшие игроки рынка</a:t>
            </a:r>
            <a:endParaRPr lang="fr-FR" sz="1900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900" b="0" strike="noStrike" spc="-1" dirty="0">
                <a:latin typeface="Playfair Display"/>
                <a:ea typeface="Playfair Display"/>
              </a:rPr>
              <a:t>Технологические инновации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ИИ, автоматизация и </a:t>
            </a:r>
            <a:r>
              <a:rPr lang="ru-RU" sz="1200" b="0" strike="noStrike" spc="-1" dirty="0" err="1">
                <a:latin typeface="Montserrat" panose="00000500000000000000" pitchFamily="2" charset="-52"/>
              </a:rPr>
              <a:t>блокчейн</a:t>
            </a:r>
            <a:r>
              <a:rPr lang="ru-RU" sz="1200" b="0" strike="noStrike" spc="-1" dirty="0">
                <a:latin typeface="Montserrat" panose="00000500000000000000" pitchFamily="2" charset="-52"/>
              </a:rPr>
              <a:t> повышают эффективность и доступность инвестиций:</a:t>
            </a:r>
            <a:endParaRPr lang="en-US" sz="1200" b="0" strike="noStrike" spc="-1" dirty="0"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Т-Инвестиции: ИИ для подбора портфеля, 40% клиентов используют ИИ-решения</a:t>
            </a:r>
            <a:r>
              <a:rPr lang="en-US" sz="1200" b="0" strike="noStrike" spc="-1" dirty="0">
                <a:latin typeface="Montserrat" panose="00000500000000000000" pitchFamily="2" charset="-52"/>
                <a:ea typeface="Montserrat"/>
              </a:rPr>
              <a:t>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ФИНАМ: алгоритмическая торговля, рост сделок на 12% в 2024 году.</a:t>
            </a:r>
            <a:endParaRPr lang="en-US" sz="1200" b="0" strike="noStrike" spc="-1" dirty="0">
              <a:latin typeface="Montserrat" panose="00000500000000000000" pitchFamily="2" charset="-52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БКС: машинное обучение для прогнозов, доходность портфелей +8–10%.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  <p:sp>
        <p:nvSpPr>
          <p:cNvPr id="141" name="Google Shape;244;p34"/>
          <p:cNvSpPr/>
          <p:nvPr/>
        </p:nvSpPr>
        <p:spPr>
          <a:xfrm>
            <a:off x="5016600" y="53496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900" b="0" strike="noStrike" spc="-1" dirty="0">
                <a:latin typeface="Playfair Display"/>
                <a:ea typeface="Playfair Display"/>
              </a:rPr>
              <a:t>Макроэкономические факторы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Высокая ключевая ставка (18%) и санкции формируют рынок, усиливая интерес к внутренним активам</a:t>
            </a:r>
            <a:r>
              <a:rPr lang="en-US" sz="1200" spc="-1" dirty="0">
                <a:latin typeface="Montserrat" panose="00000500000000000000" pitchFamily="2" charset="-52"/>
              </a:rPr>
              <a:t>:</a:t>
            </a: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Доля внутренних инвесторов в торгах: 82% (+10% к 2023 году).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Рост акций экспортных компаний («</a:t>
            </a:r>
            <a:r>
              <a:rPr lang="ru-RU" sz="1200" b="0" strike="noStrike" spc="-1" dirty="0" err="1">
                <a:latin typeface="Montserrat" panose="00000500000000000000" pitchFamily="2" charset="-52"/>
                <a:ea typeface="Montserrat"/>
              </a:rPr>
              <a:t>Норникель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», «Лукойл»): 18–22% в 2024 году.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Объем торгов валютными фьючерсами: 12,3 трлн рублей (+10% к 2023 году).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  <p:sp>
        <p:nvSpPr>
          <p:cNvPr id="141" name="Google Shape;244;p34"/>
          <p:cNvSpPr/>
          <p:nvPr/>
        </p:nvSpPr>
        <p:spPr>
          <a:xfrm>
            <a:off x="5016598" y="53523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400766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900" b="0" strike="noStrike" spc="-1" dirty="0">
                <a:latin typeface="Playfair Display"/>
                <a:ea typeface="Playfair Display"/>
              </a:rPr>
              <a:t>Регуляторная база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Законы и указания Банка России обеспечивают прозрачность и защиту инвесторов: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Федеральный закон № 39-ФЗ «О рынке ценных бумаг».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Указания Банка России: минимальный капитал брокеров (15 млн рублей), дилеров (50 млн рублей).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Новые правила IPO: доля розничных инвесторов в размещениях — 77% в 2024 году.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  <p:sp>
        <p:nvSpPr>
          <p:cNvPr id="141" name="Google Shape;244;p34"/>
          <p:cNvSpPr/>
          <p:nvPr/>
        </p:nvSpPr>
        <p:spPr>
          <a:xfrm>
            <a:off x="5016598" y="53523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1358521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895320"/>
            <a:ext cx="4788000" cy="552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900" b="0" strike="noStrike" spc="-1" dirty="0">
                <a:latin typeface="Playfair Display"/>
                <a:ea typeface="Playfair Display"/>
              </a:rPr>
              <a:t>Новые финансовые инструменты</a:t>
            </a:r>
            <a:endParaRPr lang="fr-FR" sz="1900" b="0" strike="noStrike" spc="-1" dirty="0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228599" y="1447920"/>
            <a:ext cx="4787999" cy="2943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</a:rPr>
              <a:t>ЦФА, </a:t>
            </a:r>
            <a:r>
              <a:rPr lang="ru-RU" sz="1200" b="0" strike="noStrike" spc="-1" dirty="0" err="1">
                <a:latin typeface="Montserrat" panose="00000500000000000000" pitchFamily="2" charset="-52"/>
              </a:rPr>
              <a:t>криптоактивы</a:t>
            </a:r>
            <a:r>
              <a:rPr lang="ru-RU" sz="1200" b="0" strike="noStrike" spc="-1" dirty="0">
                <a:latin typeface="Montserrat" panose="00000500000000000000" pitchFamily="2" charset="-52"/>
              </a:rPr>
              <a:t> и микрофинансирование расширяют возможности инвесторов: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ЦФА: объем сделок 50 млрд рублей (0,5% рынка) в 2024 году.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 err="1">
                <a:latin typeface="Montserrat" panose="00000500000000000000" pitchFamily="2" charset="-52"/>
                <a:ea typeface="Montserrat"/>
              </a:rPr>
              <a:t>Криптоактивы</a:t>
            </a: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: 10 млрд рублей, рост на 60% у «ФИНАМ».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ru-RU" sz="1200" b="0" strike="noStrike" spc="-1" dirty="0">
              <a:latin typeface="Montserrat" panose="00000500000000000000" pitchFamily="2" charset="-52"/>
              <a:ea typeface="Montserra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ru-RU" sz="1200" b="0" strike="noStrike" spc="-1" dirty="0">
                <a:latin typeface="Montserrat" panose="00000500000000000000" pitchFamily="2" charset="-52"/>
                <a:ea typeface="Montserrat"/>
              </a:rPr>
              <a:t>Микрофинансирование: 15 млрд рублей, доходность до 20%.</a:t>
            </a:r>
            <a:endParaRPr lang="fr-FR" sz="1200" b="0" strike="noStrike" spc="-1" dirty="0">
              <a:latin typeface="Montserrat" panose="00000500000000000000" pitchFamily="2" charset="-52"/>
            </a:endParaRPr>
          </a:p>
        </p:txBody>
      </p:sp>
      <p:sp>
        <p:nvSpPr>
          <p:cNvPr id="141" name="Google Shape;244;p34"/>
          <p:cNvSpPr/>
          <p:nvPr/>
        </p:nvSpPr>
        <p:spPr>
          <a:xfrm>
            <a:off x="5016598" y="535230"/>
            <a:ext cx="3411720" cy="4073040"/>
          </a:xfrm>
          <a:prstGeom prst="round2SameRect">
            <a:avLst>
              <a:gd name="adj1" fmla="val 50000"/>
              <a:gd name="adj2" fmla="val 0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978660858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819</Words>
  <Application>Microsoft Office PowerPoint</Application>
  <PresentationFormat>Экран (16:9)</PresentationFormat>
  <Paragraphs>124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20</vt:i4>
      </vt:variant>
      <vt:variant>
        <vt:lpstr>Заголовки слайдов</vt:lpstr>
      </vt:variant>
      <vt:variant>
        <vt:i4>16</vt:i4>
      </vt:variant>
    </vt:vector>
  </HeadingPairs>
  <TitlesOfParts>
    <vt:vector size="42" baseType="lpstr">
      <vt:lpstr>Arial</vt:lpstr>
      <vt:lpstr>Montserrat</vt:lpstr>
      <vt:lpstr>OpenSymbol</vt:lpstr>
      <vt:lpstr>Playfair Display</vt:lpstr>
      <vt:lpstr>Symbol</vt:lpstr>
      <vt:lpstr>Wingdings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Formal Conference Style Presentation by Slidesgo</vt:lpstr>
      <vt:lpstr>Slidesgo Final Pages</vt:lpstr>
      <vt:lpstr>Slidesgo Final Pages</vt:lpstr>
      <vt:lpstr>Российский рынок ценных бумаг</vt:lpstr>
      <vt:lpstr>Цели и задачи исследования</vt:lpstr>
      <vt:lpstr>Презентация PowerPoint</vt:lpstr>
      <vt:lpstr>Роль фондовых посредников</vt:lpstr>
      <vt:lpstr>Презентация PowerPoint</vt:lpstr>
      <vt:lpstr>Технологические инновации</vt:lpstr>
      <vt:lpstr>Макроэкономические факторы</vt:lpstr>
      <vt:lpstr>Регуляторная база</vt:lpstr>
      <vt:lpstr>Новые финансовые инструменты</vt:lpstr>
      <vt:lpstr>ESG-инвестиции и зеленые облигации</vt:lpstr>
      <vt:lpstr>Демографические тренды</vt:lpstr>
      <vt:lpstr>Вызовы рынка</vt:lpstr>
      <vt:lpstr>Перспективы на 2025 год</vt:lpstr>
      <vt:lpstr>Рекомендации для развития</vt:lpstr>
      <vt:lpstr>Презентация PowerPoint</vt:lpstr>
      <vt:lpstr>Спасибо за внимание!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Российский рынок ценных бумаг</dc:title>
  <cp:lastModifiedBy>Vladislav Piunov</cp:lastModifiedBy>
  <cp:revision>24</cp:revision>
  <dcterms:modified xsi:type="dcterms:W3CDTF">2025-06-03T18:52:36Z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2025-06-03T17:50:05Z</dcterms:created>
  <dc:creator>Unknown Creator</dc:creator>
  <dc:description/>
  <dc:language>en-US</dc:language>
  <cp:lastModifiedBy>Unknown Creator</cp:lastModifiedBy>
  <dcterms:modified xsi:type="dcterms:W3CDTF">2025-06-03T17:50:05Z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24</vt:r8>
  </property>
</Properties>
</file>